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094" y="-510"/>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15/1/2024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15/1/2024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15/1/2024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15/1/2024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15/1/2024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15/1/2024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15/1/2024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15/1/2024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15/1/2024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15/1/2024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15/1/2024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5088"/>
            <a:ext cx="10753725" cy="15060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15/1/2024</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754326"/>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a:t>
            </a:r>
            <a:r>
              <a:rPr lang="en-US" sz="1200" dirty="0" smtClean="0">
                <a:solidFill>
                  <a:srgbClr val="002060"/>
                </a:solidFill>
                <a:latin typeface="Verdana" pitchFamily="34" charset="0"/>
                <a:ea typeface="Verdana" pitchFamily="34" charset="0"/>
                <a:cs typeface="Verdana" pitchFamily="34" charset="0"/>
              </a:rPr>
              <a:t>D MOUTSIOS I KEKEZIDIS G KOUVRAKIS GP </a:t>
            </a:r>
            <a:r>
              <a:rPr lang="en-US" sz="1200" dirty="0">
                <a:solidFill>
                  <a:srgbClr val="002060"/>
                </a:solidFill>
                <a:latin typeface="Verdana" pitchFamily="34" charset="0"/>
                <a:ea typeface="Verdana" pitchFamily="34" charset="0"/>
                <a:cs typeface="Verdana" pitchFamily="34" charset="0"/>
              </a:rPr>
              <a:t>based </a:t>
            </a:r>
            <a:r>
              <a:rPr lang="en-US" sz="1200" dirty="0" smtClean="0">
                <a:solidFill>
                  <a:srgbClr val="002060"/>
                </a:solidFill>
                <a:latin typeface="Verdana" pitchFamily="34" charset="0"/>
                <a:ea typeface="Verdana" pitchFamily="34" charset="0"/>
                <a:cs typeface="Verdana" pitchFamily="34" charset="0"/>
              </a:rPr>
              <a:t>in CENTRAL MACEDONIA region</a:t>
            </a:r>
            <a:r>
              <a:rPr lang="en-US" sz="1200" dirty="0">
                <a:solidFill>
                  <a:srgbClr val="002060"/>
                </a:solidFill>
                <a:latin typeface="Verdana" pitchFamily="34" charset="0"/>
                <a:ea typeface="Verdana" pitchFamily="34" charset="0"/>
                <a:cs typeface="Verdana" pitchFamily="34" charset="0"/>
              </a:rPr>
              <a:t>, has joined the Action </a:t>
            </a:r>
            <a:r>
              <a:rPr lang="en-US" sz="1200" dirty="0" smtClean="0">
                <a:solidFill>
                  <a:srgbClr val="002060"/>
                </a:solidFill>
                <a:latin typeface="Verdana" pitchFamily="34" charset="0"/>
                <a:ea typeface="Verdana" pitchFamily="34" charset="0"/>
                <a:cs typeface="Verdana" pitchFamily="34" charset="0"/>
              </a:rPr>
              <a:t>“Competitiveness Toolbox” </a:t>
            </a:r>
            <a:r>
              <a:rPr lang="en-US" sz="1200" dirty="0">
                <a:solidFill>
                  <a:srgbClr val="002060"/>
                </a:solidFill>
                <a:latin typeface="Verdana" pitchFamily="34" charset="0"/>
                <a:ea typeface="Verdana" pitchFamily="34" charset="0"/>
                <a:cs typeface="Verdana" pitchFamily="34" charset="0"/>
              </a:rPr>
              <a:t>with </a:t>
            </a:r>
            <a:r>
              <a:rPr lang="en-US" sz="1200" dirty="0" smtClean="0">
                <a:solidFill>
                  <a:srgbClr val="002060"/>
                </a:solidFill>
                <a:latin typeface="Verdana" pitchFamily="34" charset="0"/>
                <a:ea typeface="Verdana" pitchFamily="34" charset="0"/>
                <a:cs typeface="Verdana" pitchFamily="34" charset="0"/>
              </a:rPr>
              <a:t>a total </a:t>
            </a:r>
            <a:r>
              <a:rPr lang="en-US" sz="1200" dirty="0">
                <a:solidFill>
                  <a:srgbClr val="002060"/>
                </a:solidFill>
                <a:latin typeface="Verdana" pitchFamily="34" charset="0"/>
                <a:ea typeface="Verdana" pitchFamily="34" charset="0"/>
                <a:cs typeface="Verdana" pitchFamily="34" charset="0"/>
              </a:rPr>
              <a:t>budget of  </a:t>
            </a:r>
            <a:r>
              <a:rPr lang="en-US" sz="1200" b="1" dirty="0" smtClean="0">
                <a:solidFill>
                  <a:srgbClr val="002060"/>
                </a:solidFill>
                <a:latin typeface="Verdana" pitchFamily="34" charset="0"/>
                <a:ea typeface="Verdana" pitchFamily="34" charset="0"/>
                <a:cs typeface="Verdana" pitchFamily="34" charset="0"/>
              </a:rPr>
              <a:t>400 </a:t>
            </a:r>
            <a:r>
              <a:rPr lang="en-US" sz="1200" b="1" dirty="0">
                <a:solidFill>
                  <a:srgbClr val="002060"/>
                </a:solidFill>
                <a:latin typeface="Verdana" pitchFamily="34" charset="0"/>
                <a:ea typeface="Verdana" pitchFamily="34" charset="0"/>
                <a:cs typeface="Verdana" pitchFamily="34" charset="0"/>
              </a:rPr>
              <a:t>million €</a:t>
            </a:r>
            <a:r>
              <a:rPr lang="en-US" sz="1200" dirty="0">
                <a:solidFill>
                  <a:srgbClr val="002060"/>
                </a:solidFill>
                <a:latin typeface="Verdana" pitchFamily="34" charset="0"/>
                <a:ea typeface="Verdana" pitchFamily="34" charset="0"/>
                <a:cs typeface="Verdana" pitchFamily="34" charset="0"/>
              </a:rPr>
              <a:t>. The Action aims at </a:t>
            </a:r>
            <a:r>
              <a:rPr lang="en-US" sz="1200" dirty="0" smtClean="0">
                <a:solidFill>
                  <a:srgbClr val="002060"/>
                </a:solidFill>
                <a:latin typeface="Verdana" pitchFamily="34" charset="0"/>
                <a:ea typeface="Verdana" pitchFamily="34" charset="0"/>
                <a:cs typeface="Verdana" pitchFamily="34" charset="0"/>
              </a:rPr>
              <a:t>supporting </a:t>
            </a:r>
            <a:r>
              <a:rPr lang="en-US" sz="1200" dirty="0">
                <a:solidFill>
                  <a:srgbClr val="002060"/>
                </a:solidFill>
                <a:latin typeface="Verdana" pitchFamily="34" charset="0"/>
                <a:ea typeface="Verdana" pitchFamily="34" charset="0"/>
                <a:cs typeface="Verdana" pitchFamily="34" charset="0"/>
              </a:rPr>
              <a:t>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smtClean="0">
              <a:solidFill>
                <a:srgbClr val="002060"/>
              </a:solidFill>
              <a:latin typeface="Verdana" pitchFamily="34" charset="0"/>
              <a:ea typeface="Verdana" pitchFamily="34" charset="0"/>
              <a:cs typeface="Verdana" pitchFamily="34" charset="0"/>
            </a:endParaRPr>
          </a:p>
          <a:p>
            <a:pPr algn="just"/>
            <a:endParaRPr lang="el-GR" sz="1200" dirty="0" smtClean="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a:t>
            </a:r>
            <a:r>
              <a:rPr lang="en-US" sz="1200" dirty="0" smtClean="0">
                <a:solidFill>
                  <a:srgbClr val="002060"/>
                </a:solidFill>
                <a:latin typeface="Verdana" pitchFamily="34" charset="0"/>
                <a:ea typeface="Verdana" pitchFamily="34" charset="0"/>
                <a:cs typeface="Verdana" pitchFamily="34" charset="0"/>
              </a:rPr>
              <a:t>total </a:t>
            </a:r>
            <a:r>
              <a:rPr lang="en-US" sz="1200" dirty="0">
                <a:solidFill>
                  <a:srgbClr val="002060"/>
                </a:solidFill>
                <a:latin typeface="Verdana" pitchFamily="34" charset="0"/>
                <a:ea typeface="Verdana" pitchFamily="34" charset="0"/>
                <a:cs typeface="Verdana" pitchFamily="34" charset="0"/>
              </a:rPr>
              <a:t>budget </a:t>
            </a:r>
            <a:r>
              <a:rPr lang="en-US" sz="1200" dirty="0" smtClean="0">
                <a:solidFill>
                  <a:srgbClr val="002060"/>
                </a:solidFill>
                <a:latin typeface="Verdana" pitchFamily="34" charset="0"/>
                <a:ea typeface="Verdana" pitchFamily="34" charset="0"/>
                <a:cs typeface="Verdana" pitchFamily="34" charset="0"/>
              </a:rPr>
              <a:t>is 110.833,49 € </a:t>
            </a:r>
            <a:r>
              <a:rPr lang="en-US" sz="1200" dirty="0">
                <a:solidFill>
                  <a:srgbClr val="002060"/>
                </a:solidFill>
                <a:latin typeface="Verdana" pitchFamily="34" charset="0"/>
                <a:ea typeface="Verdana" pitchFamily="34" charset="0"/>
                <a:cs typeface="Verdana" pitchFamily="34" charset="0"/>
              </a:rPr>
              <a:t>out of which </a:t>
            </a:r>
            <a:r>
              <a:rPr lang="en-US" sz="1200" dirty="0" smtClean="0">
                <a:solidFill>
                  <a:srgbClr val="002060"/>
                </a:solidFill>
                <a:latin typeface="Verdana" pitchFamily="34" charset="0"/>
                <a:ea typeface="Verdana" pitchFamily="34" charset="0"/>
                <a:cs typeface="Verdana" pitchFamily="34" charset="0"/>
              </a:rPr>
              <a:t>62.296,82 </a:t>
            </a:r>
            <a:r>
              <a:rPr lang="en-US" sz="1200" dirty="0">
                <a:solidFill>
                  <a:srgbClr val="002060"/>
                </a:solidFill>
                <a:latin typeface="Verdana" pitchFamily="34" charset="0"/>
                <a:ea typeface="Verdana" pitchFamily="34" charset="0"/>
                <a:cs typeface="Verdana" pitchFamily="34" charset="0"/>
              </a:rPr>
              <a:t>€  is public expenditure. </a:t>
            </a:r>
            <a:r>
              <a:rPr lang="en-US" sz="1200" dirty="0" smtClean="0">
                <a:solidFill>
                  <a:srgbClr val="002060"/>
                </a:solidFill>
                <a:latin typeface="Verdana" pitchFamily="34" charset="0"/>
                <a:ea typeface="Verdana" pitchFamily="34" charset="0"/>
                <a:cs typeface="Verdana" pitchFamily="34" charset="0"/>
              </a:rPr>
              <a:t> The </a:t>
            </a:r>
            <a:r>
              <a:rPr lang="en-US" sz="1200" dirty="0">
                <a:solidFill>
                  <a:srgbClr val="002060"/>
                </a:solidFill>
                <a:latin typeface="Verdana" pitchFamily="34" charset="0"/>
                <a:ea typeface="Verdana" pitchFamily="34" charset="0"/>
                <a:cs typeface="Verdana" pitchFamily="34" charset="0"/>
              </a:rPr>
              <a:t>Action is co-financed by Greece and the European Union - European Regional Development Fund.</a:t>
            </a:r>
          </a:p>
        </p:txBody>
      </p:sp>
      <p:sp>
        <p:nvSpPr>
          <p:cNvPr id="6" name="5 - TextBox"/>
          <p:cNvSpPr txBox="1"/>
          <p:nvPr/>
        </p:nvSpPr>
        <p:spPr>
          <a:xfrm>
            <a:off x="810196" y="6337126"/>
            <a:ext cx="9217024" cy="5539978"/>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a:t>
            </a:r>
            <a:r>
              <a:rPr lang="en-US" sz="1200" b="1" dirty="0" smtClean="0">
                <a:solidFill>
                  <a:srgbClr val="002060"/>
                </a:solidFill>
                <a:latin typeface="Verdana" pitchFamily="34" charset="0"/>
                <a:ea typeface="Verdana" pitchFamily="34" charset="0"/>
                <a:cs typeface="Verdana" pitchFamily="34" charset="0"/>
              </a:rPr>
              <a:t>co-financed Business </a:t>
            </a:r>
            <a:r>
              <a:rPr lang="en-US" sz="1200" b="1" dirty="0">
                <a:solidFill>
                  <a:srgbClr val="002060"/>
                </a:solidFill>
                <a:latin typeface="Verdana" pitchFamily="34" charset="0"/>
                <a:ea typeface="Verdana" pitchFamily="34" charset="0"/>
                <a:cs typeface="Verdana" pitchFamily="34" charset="0"/>
              </a:rPr>
              <a:t>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Quality system, Standardization, Certifications </a:t>
            </a:r>
            <a:r>
              <a:rPr lang="en-US" sz="1200" dirty="0" err="1">
                <a:solidFill>
                  <a:srgbClr val="002060"/>
                </a:solidFill>
                <a:latin typeface="Verdana" pitchFamily="34" charset="0"/>
                <a:ea typeface="Verdana" pitchFamily="34" charset="0"/>
                <a:cs typeface="Verdana" pitchFamily="34" charset="0"/>
              </a:rPr>
              <a:t>etc</a:t>
            </a:r>
            <a:r>
              <a:rPr lang="en-US" sz="1200" dirty="0">
                <a:solidFill>
                  <a:srgbClr val="002060"/>
                </a:solidFill>
                <a:latin typeface="Verdana" pitchFamily="34" charset="0"/>
                <a:ea typeface="Verdana" pitchFamily="34" charset="0"/>
                <a:cs typeface="Verdana" pitchFamily="34" charset="0"/>
              </a:rPr>
              <a:t> (up to 100% of the total budget)</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Means of </a:t>
            </a:r>
            <a:r>
              <a:rPr lang="en-US" sz="1200" dirty="0" smtClean="0">
                <a:solidFill>
                  <a:srgbClr val="002060"/>
                </a:solidFill>
                <a:latin typeface="Verdana" pitchFamily="34" charset="0"/>
                <a:ea typeface="Verdana" pitchFamily="34" charset="0"/>
                <a:cs typeface="Verdana" pitchFamily="34" charset="0"/>
              </a:rPr>
              <a:t>transportation</a:t>
            </a:r>
          </a:p>
          <a:p>
            <a:pPr indent="-171450">
              <a:lnSpc>
                <a:spcPct val="150000"/>
              </a:lnSpc>
              <a:buFont typeface="Wingdings" pitchFamily="2" charset="2"/>
              <a:buChar char="ü"/>
            </a:pPr>
            <a:r>
              <a:rPr lang="en-US" sz="1200" dirty="0" smtClean="0">
                <a:solidFill>
                  <a:srgbClr val="002060"/>
                </a:solidFill>
                <a:latin typeface="Verdana" pitchFamily="34" charset="0"/>
                <a:ea typeface="Verdana" pitchFamily="34" charset="0"/>
                <a:cs typeface="Verdana" pitchFamily="34" charset="0"/>
              </a:rPr>
              <a:t>Packaging &amp; Branding</a:t>
            </a:r>
          </a:p>
          <a:p>
            <a:pPr indent="-171450">
              <a:lnSpc>
                <a:spcPct val="150000"/>
              </a:lnSpc>
              <a:buFont typeface="Wingdings" pitchFamily="2" charset="2"/>
              <a:buChar char="ü"/>
            </a:pPr>
            <a:r>
              <a:rPr lang="en-US" sz="1200" dirty="0" smtClean="0">
                <a:solidFill>
                  <a:srgbClr val="002060"/>
                </a:solidFill>
                <a:latin typeface="Verdana" pitchFamily="34" charset="0"/>
                <a:ea typeface="Verdana" pitchFamily="34" charset="0"/>
                <a:cs typeface="Verdana" pitchFamily="34" charset="0"/>
              </a:rPr>
              <a:t>Digital Promotion</a:t>
            </a:r>
            <a:endParaRPr lang="en-US" sz="1200" dirty="0">
              <a:solidFill>
                <a:srgbClr val="002060"/>
              </a:solidFill>
              <a:latin typeface="Verdana" pitchFamily="34" charset="0"/>
              <a:ea typeface="Verdana" pitchFamily="34" charset="0"/>
              <a:cs typeface="Verdana" pitchFamily="34" charset="0"/>
            </a:endParaRP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Wage cost for new personnel</a:t>
            </a: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a:t>
            </a:r>
            <a:r>
              <a:rPr lang="en-US" sz="1200" b="1" dirty="0" smtClean="0">
                <a:solidFill>
                  <a:srgbClr val="002060"/>
                </a:solidFill>
                <a:latin typeface="Verdana" pitchFamily="34" charset="0"/>
                <a:ea typeface="Verdana" pitchFamily="34" charset="0"/>
                <a:cs typeface="Verdana" pitchFamily="34" charset="0"/>
              </a:rPr>
              <a:t>the </a:t>
            </a:r>
            <a:r>
              <a:rPr lang="en-US" sz="1200" b="1" dirty="0">
                <a:solidFill>
                  <a:srgbClr val="002060"/>
                </a:solidFill>
                <a:latin typeface="Verdana" pitchFamily="34" charset="0"/>
                <a:ea typeface="Verdana" pitchFamily="34" charset="0"/>
                <a:cs typeface="Verdana" pitchFamily="34" charset="0"/>
              </a:rPr>
              <a:t>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a:t>
            </a:r>
            <a:r>
              <a:rPr lang="en-US" sz="1200" dirty="0" smtClean="0">
                <a:solidFill>
                  <a:srgbClr val="002060"/>
                </a:solidFill>
                <a:latin typeface="Verdana" pitchFamily="34" charset="0"/>
                <a:ea typeface="Verdana" pitchFamily="34" charset="0"/>
                <a:cs typeface="Verdana" pitchFamily="34" charset="0"/>
              </a:rPr>
              <a:t>  Competitiveness </a:t>
            </a:r>
            <a:r>
              <a:rPr lang="en-US" sz="1200" dirty="0">
                <a:solidFill>
                  <a:srgbClr val="002060"/>
                </a:solidFill>
                <a:latin typeface="Verdana" pitchFamily="34" charset="0"/>
                <a:ea typeface="Verdana" pitchFamily="34" charset="0"/>
                <a:cs typeface="Verdana" pitchFamily="34" charset="0"/>
              </a:rPr>
              <a:t>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a:t>
            </a:r>
            <a:r>
              <a:rPr lang="en-US" sz="1200" dirty="0" smtClean="0">
                <a:solidFill>
                  <a:srgbClr val="002060"/>
                </a:solidFill>
                <a:latin typeface="Verdana" pitchFamily="34" charset="0"/>
                <a:ea typeface="Verdana" pitchFamily="34" charset="0"/>
                <a:cs typeface="Verdana" pitchFamily="34" charset="0"/>
              </a:rPr>
              <a:t>Reinforcement of an </a:t>
            </a:r>
            <a:r>
              <a:rPr lang="en-US" sz="1200" dirty="0">
                <a:solidFill>
                  <a:srgbClr val="002060"/>
                </a:solidFill>
                <a:latin typeface="Verdana" pitchFamily="34" charset="0"/>
                <a:ea typeface="Verdana" pitchFamily="34" charset="0"/>
                <a:cs typeface="Verdana" pitchFamily="34" charset="0"/>
              </a:rPr>
              <a:t>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a:t>
            </a:r>
            <a:r>
              <a:rPr lang="en-US" sz="1200" dirty="0" smtClean="0">
                <a:solidFill>
                  <a:srgbClr val="002060"/>
                </a:solidFill>
                <a:latin typeface="Verdana" pitchFamily="34" charset="0"/>
                <a:ea typeface="Verdana" pitchFamily="34" charset="0"/>
                <a:cs typeface="Verdana" pitchFamily="34" charset="0"/>
              </a:rPr>
              <a:t>Creation of better </a:t>
            </a:r>
            <a:r>
              <a:rPr lang="en-US" sz="1200" dirty="0">
                <a:solidFill>
                  <a:srgbClr val="002060"/>
                </a:solidFill>
                <a:latin typeface="Verdana" pitchFamily="34" charset="0"/>
                <a:ea typeface="Verdana" pitchFamily="34" charset="0"/>
                <a:cs typeface="Verdana" pitchFamily="34" charset="0"/>
              </a:rPr>
              <a:t>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a:t>
            </a:r>
            <a:r>
              <a:rPr lang="en-US" sz="1200" dirty="0" smtClean="0">
                <a:solidFill>
                  <a:srgbClr val="002060"/>
                </a:solidFill>
                <a:latin typeface="Verdana" pitchFamily="34" charset="0"/>
                <a:ea typeface="Verdana" pitchFamily="34" charset="0"/>
                <a:cs typeface="Verdana" pitchFamily="34" charset="0"/>
              </a:rPr>
              <a:t>Increase of </a:t>
            </a:r>
            <a:r>
              <a:rPr lang="en-US" sz="1200" dirty="0">
                <a:solidFill>
                  <a:srgbClr val="002060"/>
                </a:solidFill>
                <a:latin typeface="Verdana" pitchFamily="34" charset="0"/>
                <a:ea typeface="Verdana" pitchFamily="34" charset="0"/>
                <a:cs typeface="Verdana" pitchFamily="34" charset="0"/>
              </a:rPr>
              <a:t>productivity and improvement of operational procedures </a:t>
            </a:r>
          </a:p>
          <a:p>
            <a:pPr lvl="0">
              <a:lnSpc>
                <a:spcPct val="150000"/>
              </a:lnSpc>
              <a:buFont typeface="Wingdings" pitchFamily="2" charset="2"/>
              <a:buChar char="ü"/>
            </a:pPr>
            <a:r>
              <a:rPr lang="en-US" sz="1200" dirty="0" smtClean="0">
                <a:solidFill>
                  <a:srgbClr val="002060"/>
                </a:solidFill>
                <a:latin typeface="Verdana" pitchFamily="34" charset="0"/>
                <a:ea typeface="Verdana" pitchFamily="34" charset="0"/>
                <a:cs typeface="Verdana" pitchFamily="34" charset="0"/>
              </a:rPr>
              <a:t>   Entrepreneurship Reinforcement </a:t>
            </a:r>
            <a:endParaRPr lang="en-US" sz="1200" dirty="0">
              <a:solidFill>
                <a:srgbClr val="002060"/>
              </a:solidFill>
              <a:latin typeface="Verdana" pitchFamily="34" charset="0"/>
              <a:ea typeface="Verdana" pitchFamily="34" charset="0"/>
              <a:cs typeface="Verdana" pitchFamily="34" charset="0"/>
            </a:endParaRP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a:t>
            </a:r>
            <a:r>
              <a:rPr lang="en-US" sz="1200" dirty="0" smtClean="0">
                <a:solidFill>
                  <a:srgbClr val="002060"/>
                </a:solidFill>
                <a:latin typeface="Verdana" pitchFamily="34" charset="0"/>
                <a:ea typeface="Verdana" pitchFamily="34" charset="0"/>
                <a:cs typeface="Verdana" pitchFamily="34" charset="0"/>
              </a:rPr>
              <a:t>Creation/ retention of jobs</a:t>
            </a:r>
            <a:endParaRPr lang="en-US" sz="1200" dirty="0">
              <a:solidFill>
                <a:srgbClr val="002060"/>
              </a:solidFill>
              <a:latin typeface="Verdana" pitchFamily="34" charset="0"/>
              <a:ea typeface="Verdana" pitchFamily="34" charset="0"/>
              <a:cs typeface="Verdana" pitchFamily="34" charset="0"/>
            </a:endParaRPr>
          </a:p>
          <a:p>
            <a:pPr lvl="0">
              <a:lnSpc>
                <a:spcPct val="150000"/>
              </a:lnSpc>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237</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Verdana</vt:lpstr>
      <vt:lpstr>Wingdings</vt:lpstr>
      <vt:lpstr>Θέμα του Office</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Microsoft account</cp:lastModifiedBy>
  <cp:revision>52</cp:revision>
  <dcterms:created xsi:type="dcterms:W3CDTF">2018-02-13T12:16:57Z</dcterms:created>
  <dcterms:modified xsi:type="dcterms:W3CDTF">2024-01-15T13:30:41Z</dcterms:modified>
</cp:coreProperties>
</file>